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286" r:id="rId23"/>
    <p:sldId id="287" r:id="rId24"/>
    <p:sldId id="289" r:id="rId25"/>
    <p:sldId id="290" r:id="rId26"/>
    <p:sldId id="291" r:id="rId27"/>
    <p:sldId id="292" r:id="rId28"/>
    <p:sldId id="295" r:id="rId29"/>
    <p:sldId id="314" r:id="rId30"/>
    <p:sldId id="315" r:id="rId31"/>
    <p:sldId id="316" r:id="rId32"/>
    <p:sldId id="317" r:id="rId33"/>
    <p:sldId id="318" r:id="rId34"/>
    <p:sldId id="319" r:id="rId35"/>
    <p:sldId id="301" r:id="rId36"/>
    <p:sldId id="302" r:id="rId37"/>
    <p:sldId id="303" r:id="rId38"/>
    <p:sldId id="304" r:id="rId3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1"/>
    <p:restoredTop sz="94719"/>
  </p:normalViewPr>
  <p:slideViewPr>
    <p:cSldViewPr>
      <p:cViewPr varScale="1">
        <p:scale>
          <a:sx n="196" d="100"/>
          <a:sy n="196" d="100"/>
        </p:scale>
        <p:origin x="60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companies/otus/articles/339904/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apache-airflow/stable/_api/airflow/operators/empty/index.html" TargetMode="External"/><Relationship Id="rId13" Type="http://schemas.openxmlformats.org/officeDocument/2006/relationships/hyperlink" Target="https://airflow.apache.org/docs/apache-airflow/stable/_api/airflow/operators/subdag/index.html" TargetMode="External"/><Relationship Id="rId3" Type="http://schemas.openxmlformats.org/officeDocument/2006/relationships/hyperlink" Target="https://airflow.apache.org/docs/apache-airflow/stable/_api/airflow/operators/index.html" TargetMode="External"/><Relationship Id="rId7" Type="http://schemas.openxmlformats.org/officeDocument/2006/relationships/hyperlink" Target="https://airflow.apache.org/docs/apache-airflow/stable/_api/airflow/operators/email/index.html" TargetMode="External"/><Relationship Id="rId12" Type="http://schemas.openxmlformats.org/officeDocument/2006/relationships/hyperlink" Target="https://airflow.apache.org/docs/apache-airflow/stable/_api/airflow/operators/smooth/index.html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irflow.apache.org/docs/apache-airflow/stable/_api/airflow/operators/datetime/index.html" TargetMode="External"/><Relationship Id="rId11" Type="http://schemas.openxmlformats.org/officeDocument/2006/relationships/hyperlink" Target="https://airflow.apache.org/docs/apache-airflow/stable/_api/airflow/operators/python/index.html" TargetMode="External"/><Relationship Id="rId5" Type="http://schemas.openxmlformats.org/officeDocument/2006/relationships/hyperlink" Target="https://airflow.apache.org/docs/apache-airflow/stable/_api/airflow/operators/branch/index.html" TargetMode="External"/><Relationship Id="rId15" Type="http://schemas.openxmlformats.org/officeDocument/2006/relationships/hyperlink" Target="https://airflow.apache.org/docs/apache-airflow/stable/_api/airflow/operators/weekday/index.html" TargetMode="External"/><Relationship Id="rId10" Type="http://schemas.openxmlformats.org/officeDocument/2006/relationships/hyperlink" Target="https://airflow.apache.org/docs/apache-airflow/stable/_api/airflow/operators/latest_only/index.html" TargetMode="External"/><Relationship Id="rId4" Type="http://schemas.openxmlformats.org/officeDocument/2006/relationships/hyperlink" Target="https://airflow.apache.org/docs/apache-airflow/stable/_api/airflow/operators/bash/index.html" TargetMode="External"/><Relationship Id="rId9" Type="http://schemas.openxmlformats.org/officeDocument/2006/relationships/hyperlink" Target="https://airflow.apache.org/docs/apache-airflow/stable/_api/airflow/operators/generic_transfer/index.html" TargetMode="External"/><Relationship Id="rId14" Type="http://schemas.openxmlformats.org/officeDocument/2006/relationships/hyperlink" Target="https://airflow.apache.org/docs/apache-airflow/stable/_api/airflow/operators/trigger_dagrun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star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bitnami/containers/main/bitnami/airflow/docker-compose.y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ub.docker.com/r/bitnami/airfl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Pro</a:t>
            </a:r>
            <a:br>
              <a:rPr lang="en-US" dirty="0"/>
            </a:br>
            <a:r>
              <a:rPr lang="en-US" sz="3200" dirty="0" err="1"/>
              <a:t>AirFlow</a:t>
            </a:r>
            <a:r>
              <a:rPr lang="en-US" sz="3200" dirty="0"/>
              <a:t> – </a:t>
            </a:r>
            <a:r>
              <a:rPr lang="ru-RU" sz="3200" dirty="0"/>
              <a:t>оркестрация задач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5400" spc="-95" dirty="0">
                <a:solidFill>
                  <a:srgbClr val="FFFFFF"/>
                </a:solidFill>
              </a:rPr>
              <a:t>Оркестрация задач</a:t>
            </a:r>
            <a:endParaRPr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- </a:t>
            </a:r>
            <a:r>
              <a:rPr lang="en-US" dirty="0" err="1"/>
              <a:t>cron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1290A8-282F-D141-B22E-931E9235E439}"/>
              </a:ext>
            </a:extLst>
          </p:cNvPr>
          <p:cNvSpPr txBox="1"/>
          <p:nvPr/>
        </p:nvSpPr>
        <p:spPr>
          <a:xfrm>
            <a:off x="469746" y="1072806"/>
            <a:ext cx="8445654" cy="399737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b="1" dirty="0">
                <a:solidFill>
                  <a:schemeClr val="tx1"/>
                </a:solidFill>
                <a:latin typeface="+mn-lt"/>
                <a:cs typeface="Calibri"/>
              </a:rPr>
              <a:t>cron</a:t>
            </a:r>
            <a:r>
              <a:rPr sz="1400" b="1" spc="18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Calibri"/>
              </a:rPr>
              <a:t>—</a:t>
            </a:r>
            <a:r>
              <a:rPr sz="1400" spc="155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классический</a:t>
            </a:r>
            <a:r>
              <a:rPr sz="1400" spc="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демон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+mn-lt"/>
                <a:cs typeface="Trebuchet MS"/>
              </a:rPr>
              <a:t>UNIX,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использующийся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+mn-lt"/>
                <a:cs typeface="Trebuchet MS"/>
              </a:rPr>
              <a:t>для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периодического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выполнения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заданий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определённое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время.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endParaRPr lang="en-US" sz="1400" spc="8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Регулярные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действия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45" dirty="0">
                <a:solidFill>
                  <a:schemeClr val="tx1"/>
                </a:solidFill>
                <a:latin typeface="+mn-lt"/>
                <a:cs typeface="Trebuchet MS"/>
              </a:rPr>
              <a:t>описываются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инструкциями,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помещенными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файлы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crontab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специальные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каталоги.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60"/>
              </a:lnSpc>
              <a:spcBef>
                <a:spcPts val="149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Автоматизация рутинных задач</a:t>
            </a:r>
          </a:p>
          <a:p>
            <a:pPr marL="298450" indent="-285750">
              <a:lnSpc>
                <a:spcPts val="186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ru-RU" sz="1400" spc="-10" dirty="0">
                <a:solidFill>
                  <a:schemeClr val="tx1"/>
                </a:solidFill>
                <a:latin typeface="+mn-lt"/>
              </a:rPr>
              <a:t>П</a:t>
            </a:r>
            <a:r>
              <a:rPr sz="1400" spc="-10" dirty="0" err="1">
                <a:solidFill>
                  <a:schemeClr val="tx1"/>
                </a:solidFill>
                <a:latin typeface="+mn-lt"/>
              </a:rPr>
              <a:t>ериодический</a:t>
            </a:r>
            <a:r>
              <a:rPr sz="1400" spc="-10" dirty="0">
                <a:solidFill>
                  <a:schemeClr val="tx1"/>
                </a:solidFill>
                <a:latin typeface="+mn-lt"/>
              </a:rPr>
              <a:t> запуск процессов без участия человека</a:t>
            </a:r>
          </a:p>
          <a:p>
            <a:pPr marL="12700">
              <a:lnSpc>
                <a:spcPts val="1860"/>
              </a:lnSpc>
              <a:spcBef>
                <a:spcPts val="1460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Плюсы: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Просто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05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+mn-lt"/>
                <a:cs typeface="Trebuchet MS"/>
              </a:rPr>
              <a:t>https://crontab.guru/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1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Есть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умолчанию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вашем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Mac/Linux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сервере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810"/>
              </a:lnSpc>
              <a:spcBef>
                <a:spcPts val="1585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Минусы: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Слишком просто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ui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нормального логирования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Нельзя создавать связи между задачами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FDB6AEB-A9DA-0947-8125-E0AF765C2C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647949"/>
            <a:ext cx="4038600" cy="23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в 202</a:t>
            </a:r>
            <a:r>
              <a:rPr lang="en-US" dirty="0"/>
              <a:t>4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BFE1280-35C5-4347-ABED-FF485379D09A}"/>
              </a:ext>
            </a:extLst>
          </p:cNvPr>
          <p:cNvPicPr/>
          <p:nvPr/>
        </p:nvPicPr>
        <p:blipFill rotWithShape="1">
          <a:blip r:embed="rId2" cstate="print"/>
          <a:srcRect l="21774" t="32064" r="22580" b="31846"/>
          <a:stretch/>
        </p:blipFill>
        <p:spPr>
          <a:xfrm>
            <a:off x="3271303" y="1310536"/>
            <a:ext cx="1752601" cy="609601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83E3E69-F0C4-1349-964E-6541A9249A1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246532"/>
            <a:ext cx="1589608" cy="799496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87E55581-F413-7746-947D-A62D513B07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191878"/>
            <a:ext cx="2133600" cy="799496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878E393D-72C9-494B-89DB-7390A0452EF9}"/>
              </a:ext>
            </a:extLst>
          </p:cNvPr>
          <p:cNvSpPr txBox="1"/>
          <p:nvPr/>
        </p:nvSpPr>
        <p:spPr>
          <a:xfrm>
            <a:off x="708498" y="2287499"/>
            <a:ext cx="547667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Почему</a:t>
            </a:r>
            <a:r>
              <a:rPr sz="1600" b="1" spc="9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это</a:t>
            </a:r>
            <a:r>
              <a:rPr sz="1600" b="1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10" dirty="0" err="1">
                <a:solidFill>
                  <a:schemeClr val="tx1"/>
                </a:solidFill>
                <a:latin typeface="+mn-lt"/>
                <a:cs typeface="Trebuchet MS"/>
              </a:rPr>
              <a:t>удобно</a:t>
            </a:r>
            <a:r>
              <a:rPr sz="1600" b="1" spc="-10" dirty="0">
                <a:solidFill>
                  <a:schemeClr val="tx1"/>
                </a:solidFill>
                <a:latin typeface="+mn-lt"/>
                <a:cs typeface="Trebuchet MS"/>
              </a:rPr>
              <a:t>?</a:t>
            </a:r>
            <a:endParaRPr lang="ru-RU" sz="1600" b="1" spc="-1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910"/>
              </a:lnSpc>
              <a:spcBef>
                <a:spcPts val="100"/>
              </a:spcBef>
            </a:pPr>
            <a:endParaRPr sz="1600" b="1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Управление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1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веб-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портал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для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процессов,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серверов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Можно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делать связи между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(и даже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очень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сложные)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Любая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логика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Интеграция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Slack,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Telegram</a:t>
            </a:r>
            <a:r>
              <a:rPr sz="1600" spc="4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14" dirty="0">
                <a:solidFill>
                  <a:schemeClr val="tx1"/>
                </a:solidFill>
                <a:latin typeface="+mn-lt"/>
                <a:cs typeface="Trebuchet MS"/>
              </a:rPr>
              <a:t>т.д.,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которую</a:t>
            </a:r>
            <a:r>
              <a:rPr sz="1600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уже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кто-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то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сделал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Alerts</a:t>
            </a:r>
            <a:r>
              <a:rPr sz="1600" spc="-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35" dirty="0">
                <a:solidFill>
                  <a:schemeClr val="tx1"/>
                </a:solidFill>
                <a:latin typeface="+mn-lt"/>
                <a:cs typeface="Trebuchet MS"/>
              </a:rPr>
              <a:t>&amp;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SLAs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351655-DE85-9645-A359-DCEECBFA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495550"/>
            <a:ext cx="2459552" cy="89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vo Data Strengthens Data Integration Offering with Google Cloud Ready -  BigQuery Designation">
            <a:extLst>
              <a:ext uri="{FF2B5EF4-FFF2-40B4-BE49-F238E27FC236}">
                <a16:creationId xmlns:a16="http://schemas.microsoft.com/office/drawing/2014/main" id="{476CA7E3-B425-E44E-8C16-852B0AFB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88906"/>
            <a:ext cx="2209800" cy="7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8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6DE-5902-FC47-9D31-E5815DA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Luigi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AAA4CC9-6F00-CD4F-A4CD-ED4176212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10536"/>
            <a:ext cx="1470045" cy="443601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8B94CA4F-CC09-3A42-A579-08EDCB7074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285" y="666750"/>
            <a:ext cx="5226122" cy="2958661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800CCA8C-E792-264C-BA65-F42F5F2C48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184" y="2343149"/>
            <a:ext cx="2971800" cy="231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6FB9A-A9D2-024A-A73B-2AC2EB68CC5C}"/>
              </a:ext>
            </a:extLst>
          </p:cNvPr>
          <p:cNvSpPr txBox="1"/>
          <p:nvPr/>
        </p:nvSpPr>
        <p:spPr>
          <a:xfrm>
            <a:off x="3543285" y="4520261"/>
            <a:ext cx="3791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https://habr.com/ru/companies/otus/articles/339904/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86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C8C8-EBC9-7946-AA1F-6F3E2E6C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OOZIE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48E126F-70DD-2D45-95DF-6C48FB70BD4E}"/>
              </a:ext>
            </a:extLst>
          </p:cNvPr>
          <p:cNvSpPr txBox="1"/>
          <p:nvPr/>
        </p:nvSpPr>
        <p:spPr>
          <a:xfrm>
            <a:off x="500803" y="1543480"/>
            <a:ext cx="6235065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Работает</a:t>
            </a:r>
            <a:r>
              <a:rPr sz="1600" spc="1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114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Hadoop-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кластере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Выполняет</a:t>
            </a:r>
            <a:r>
              <a:rPr sz="1600" spc="4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Spark/Hive/Pig/shell-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600" spc="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описываются</a:t>
            </a:r>
            <a:r>
              <a:rPr sz="1600" spc="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105" dirty="0">
                <a:solidFill>
                  <a:schemeClr val="tx1"/>
                </a:solidFill>
                <a:latin typeface="+mn-lt"/>
                <a:cs typeface="Trebuchet MS"/>
              </a:rPr>
              <a:t>XML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Основные</a:t>
            </a:r>
            <a:r>
              <a:rPr sz="16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типы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объектов: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3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Coordinator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+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br>
              <a:rPr lang="en-US" sz="1600" spc="-55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schedule(расписание)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910"/>
              </a:lnSpc>
              <a:buChar char="-"/>
              <a:tabLst>
                <a:tab pos="103187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Bundle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Workflows+Coordinators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11B72849-FF50-6E49-AB02-3D363DF2810A}"/>
              </a:ext>
            </a:extLst>
          </p:cNvPr>
          <p:cNvPicPr/>
          <p:nvPr/>
        </p:nvPicPr>
        <p:blipFill rotWithShape="1">
          <a:blip r:embed="rId2" cstate="print"/>
          <a:srcRect b="17433"/>
          <a:stretch/>
        </p:blipFill>
        <p:spPr>
          <a:xfrm>
            <a:off x="4953000" y="1089765"/>
            <a:ext cx="3963758" cy="2743200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D730D222-7D6C-E043-A6BD-FF1F0ED081B3}"/>
              </a:ext>
            </a:extLst>
          </p:cNvPr>
          <p:cNvSpPr txBox="1"/>
          <p:nvPr/>
        </p:nvSpPr>
        <p:spPr>
          <a:xfrm>
            <a:off x="500550" y="3910653"/>
            <a:ext cx="658622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Пример</a:t>
            </a:r>
            <a:r>
              <a:rPr sz="1600" b="1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команды</a:t>
            </a:r>
            <a:r>
              <a:rPr sz="1600" b="1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из</a:t>
            </a:r>
            <a:r>
              <a:rPr sz="1600" b="1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CLI: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job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http://localhost:11000/oozie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config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examples/apps/map-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reduce/job.properties</a:t>
            </a:r>
            <a:r>
              <a:rPr sz="1600" spc="-10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spc="-25" dirty="0">
                <a:solidFill>
                  <a:schemeClr val="tx1"/>
                </a:solidFill>
                <a:latin typeface="+mn-lt"/>
                <a:cs typeface="Arial"/>
              </a:rPr>
              <a:t>run</a:t>
            </a:r>
            <a:endParaRPr sz="1600" dirty="0">
              <a:solidFill>
                <a:schemeClr val="tx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49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9E7A877B-F9C8-F044-82B3-8C074E6AEE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3714750"/>
            <a:ext cx="5640845" cy="130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9D441-61AD-7B40-BB15-83D1CCF46AB3}"/>
              </a:ext>
            </a:extLst>
          </p:cNvPr>
          <p:cNvSpPr txBox="1"/>
          <p:nvPr/>
        </p:nvSpPr>
        <p:spPr>
          <a:xfrm>
            <a:off x="499353" y="1276350"/>
            <a:ext cx="84160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n-lt"/>
              </a:rPr>
              <a:t>Основные понятия: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Workflow – </a:t>
            </a:r>
            <a:r>
              <a:rPr lang="ru-RU" sz="1600" dirty="0">
                <a:latin typeface="+mn-lt"/>
              </a:rPr>
              <a:t>последовательность шагов для выполнения </a:t>
            </a:r>
            <a:r>
              <a:rPr lang="en-US" sz="1600" dirty="0">
                <a:latin typeface="+mn-lt"/>
              </a:rPr>
              <a:t>Data Engineering </a:t>
            </a:r>
            <a:r>
              <a:rPr lang="ru-RU" sz="1600" dirty="0">
                <a:latin typeface="+mn-lt"/>
              </a:rPr>
              <a:t>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– 1 </a:t>
            </a:r>
            <a:r>
              <a:rPr lang="ru-RU" sz="1600" dirty="0">
                <a:latin typeface="+mn-lt"/>
              </a:rPr>
              <a:t>задача (скачать файл/загрузить </a:t>
            </a:r>
            <a:r>
              <a:rPr lang="en-US" sz="1600" dirty="0">
                <a:latin typeface="+mn-lt"/>
              </a:rPr>
              <a:t>csv </a:t>
            </a:r>
            <a:r>
              <a:rPr lang="ru-RU" sz="1600" dirty="0">
                <a:latin typeface="+mn-lt"/>
              </a:rPr>
              <a:t>на </a:t>
            </a:r>
            <a:r>
              <a:rPr lang="en-US" sz="1600" dirty="0">
                <a:latin typeface="+mn-lt"/>
              </a:rPr>
              <a:t>s3- </a:t>
            </a:r>
            <a:r>
              <a:rPr lang="ru-RU" sz="1600" dirty="0">
                <a:latin typeface="+mn-lt"/>
              </a:rPr>
              <a:t>хранилище/послать </a:t>
            </a:r>
            <a:r>
              <a:rPr lang="en-US" sz="1600" dirty="0" err="1">
                <a:latin typeface="+mn-lt"/>
              </a:rPr>
              <a:t>sql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и забрать результат)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Operator – </a:t>
            </a:r>
            <a:r>
              <a:rPr lang="ru-RU" sz="1600" dirty="0">
                <a:latin typeface="+mn-lt"/>
              </a:rPr>
              <a:t>тип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instance – </a:t>
            </a:r>
            <a:r>
              <a:rPr lang="ru-RU" sz="1600" dirty="0">
                <a:latin typeface="+mn-lt"/>
              </a:rPr>
              <a:t>конкретный запуск задачи (в определенный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период)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DAG: Directed Acyclic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 run – </a:t>
            </a:r>
            <a:r>
              <a:rPr lang="ru-RU" sz="1600" dirty="0">
                <a:latin typeface="+mn-lt"/>
              </a:rPr>
              <a:t>конкретный запуск </a:t>
            </a:r>
            <a:r>
              <a:rPr lang="en-US" sz="1600" dirty="0">
                <a:latin typeface="+mn-lt"/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6228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8C0F-84EC-6E4C-863D-02F44B40C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" y="1200150"/>
            <a:ext cx="9144000" cy="3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CC5FA60-A708-8848-BDED-14DB7F189C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33770"/>
            <a:ext cx="7020911" cy="40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2A4804-1735-324A-9B00-925C8713E572}"/>
              </a:ext>
            </a:extLst>
          </p:cNvPr>
          <p:cNvSpPr txBox="1"/>
          <p:nvPr/>
        </p:nvSpPr>
        <p:spPr>
          <a:xfrm>
            <a:off x="383540" y="1084163"/>
            <a:ext cx="3731259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Способы</a:t>
            </a:r>
            <a:r>
              <a:rPr sz="12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запуска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DAGs: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spc="80" dirty="0" err="1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 err="1">
                <a:solidFill>
                  <a:schemeClr val="tx1"/>
                </a:solidFill>
                <a:latin typeface="+mn-lt"/>
                <a:cs typeface="Trebuchet MS"/>
              </a:rPr>
              <a:t>расписанию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spcBef>
                <a:spcPts val="95"/>
              </a:spcBef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CLI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Используя</a:t>
            </a:r>
            <a:r>
              <a:rPr sz="1200" spc="2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45" dirty="0">
                <a:solidFill>
                  <a:schemeClr val="tx1"/>
                </a:solidFill>
                <a:latin typeface="+mn-lt"/>
                <a:cs typeface="Trebuchet MS"/>
              </a:rPr>
              <a:t>Sensors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0B21D27-8067-5040-BBE2-574D2B9893F6}"/>
              </a:ext>
            </a:extLst>
          </p:cNvPr>
          <p:cNvSpPr txBox="1"/>
          <p:nvPr/>
        </p:nvSpPr>
        <p:spPr>
          <a:xfrm>
            <a:off x="383539" y="2108258"/>
            <a:ext cx="3731259" cy="30010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Какие</a:t>
            </a:r>
            <a:r>
              <a:rPr sz="1200" spc="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110" dirty="0">
                <a:solidFill>
                  <a:schemeClr val="tx1"/>
                </a:solidFill>
                <a:latin typeface="+mn-lt"/>
                <a:cs typeface="Trebuchet MS"/>
              </a:rPr>
              <a:t>мы</a:t>
            </a:r>
            <a:r>
              <a:rPr sz="12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можем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60" dirty="0">
                <a:solidFill>
                  <a:schemeClr val="tx1"/>
                </a:solidFill>
                <a:latin typeface="+mn-lt"/>
                <a:cs typeface="Trebuchet MS"/>
              </a:rPr>
              <a:t>выполнять?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 (типы </a:t>
            </a:r>
            <a:r>
              <a:rPr sz="1200" spc="-10" dirty="0">
                <a:solidFill>
                  <a:schemeClr val="tx1"/>
                </a:solidFill>
                <a:latin typeface="+mn-lt"/>
                <a:cs typeface="Trebuchet MS"/>
              </a:rPr>
              <a:t>Operators) </a:t>
            </a:r>
            <a:br>
              <a:rPr lang="en-US" sz="1200" spc="-10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200" spc="-40" dirty="0">
                <a:solidFill>
                  <a:schemeClr val="tx1"/>
                </a:solidFill>
                <a:latin typeface="+mn-lt"/>
                <a:cs typeface="Trebuchet MS"/>
                <a:hlinkClick r:id="rId3"/>
              </a:rPr>
              <a:t>https://airflow.apache.org/docs/apache-airflow/stable/_api/airflow/operators/index.html</a:t>
            </a:r>
            <a:r>
              <a:rPr lang="en-US" sz="1200" spc="-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4"/>
              </a:rPr>
              <a:t>airflow.operators.bash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5"/>
              </a:rPr>
              <a:t>airflow.operators.branch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6"/>
              </a:rPr>
              <a:t>airflow.operators.datetime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7"/>
              </a:rPr>
              <a:t>airflow.operators.email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8"/>
              </a:rPr>
              <a:t>airflow.operators.empty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9"/>
              </a:rPr>
              <a:t>airflow.operators.generic_transfer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0"/>
              </a:rPr>
              <a:t>airflow.operators.latest_only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1"/>
              </a:rPr>
              <a:t>airflow.operators.python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2"/>
              </a:rPr>
              <a:t>airflow.operators.smooth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3"/>
              </a:rPr>
              <a:t>airflow.operators.subdag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4"/>
              </a:rPr>
              <a:t>airflow.operators.trigger_dagrun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5"/>
              </a:rPr>
              <a:t>airflow.operators.weekday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0B035-89FB-704B-AFFC-952EF897CF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433442"/>
            <a:ext cx="4968221" cy="47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481777" y="1173182"/>
            <a:ext cx="7715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AIRFLOW_HOME=~/airflow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AIRFLOW_VERSION=2.9.3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version of Python you have installed.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PYTHON_VERSION="$(python -c 'import sys; print(f"{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sys.version_info.major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sys.version_info.minor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}")')"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CONSTRAINT_URL="https://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raw.githubusercontent.com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/apache/airflow/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constraints-${AIRFLOW_VERSION}/constraints-${PYTHON_VERSION}.txt"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"apache-airflow==${AIRFLOW_VERSION}" --constraint "${CONSTRAINT_URL}”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 standalone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https://airflow.apache.org/docs/apache-airflow/stable/start.html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157C5-914E-6D43-9BAB-1BAFD666671D}"/>
              </a:ext>
            </a:extLst>
          </p:cNvPr>
          <p:cNvSpPr txBox="1"/>
          <p:nvPr/>
        </p:nvSpPr>
        <p:spPr>
          <a:xfrm>
            <a:off x="2743200" y="537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86525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381000" y="1733550"/>
            <a:ext cx="8128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curl -LO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https://raw.githubusercontent.com/bitnami/containers/main/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bitnami/airflow/docker-compose.yml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https://hub.docker.com/r/bitnami/airflow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897E7-EC62-C848-9BF7-4669374E5FCF}"/>
              </a:ext>
            </a:extLst>
          </p:cNvPr>
          <p:cNvSpPr txBox="1"/>
          <p:nvPr/>
        </p:nvSpPr>
        <p:spPr>
          <a:xfrm>
            <a:off x="2743200" y="537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3987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8" y="1195199"/>
            <a:ext cx="1290901" cy="3232785"/>
          </a:xfrm>
          <a:custGeom>
            <a:avLst/>
            <a:gdLst/>
            <a:ahLst/>
            <a:cxnLst/>
            <a:rect l="l" t="t" r="r" b="b"/>
            <a:pathLst>
              <a:path w="520700" h="3232785">
                <a:moveTo>
                  <a:pt x="520200" y="0"/>
                </a:moveTo>
                <a:lnTo>
                  <a:pt x="0" y="0"/>
                </a:lnTo>
                <a:lnTo>
                  <a:pt x="0" y="3232500"/>
                </a:lnTo>
                <a:lnTo>
                  <a:pt x="520200" y="3232500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90D3-E297-834D-9668-507BFC8FD774}"/>
              </a:ext>
            </a:extLst>
          </p:cNvPr>
          <p:cNvSpPr txBox="1"/>
          <p:nvPr/>
        </p:nvSpPr>
        <p:spPr>
          <a:xfrm>
            <a:off x="3581400" y="1379116"/>
            <a:ext cx="5408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/>
              <a:t>Руководитель курса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F9900"/>
                </a:solidFill>
              </a:rPr>
              <a:t>Станислав </a:t>
            </a:r>
            <a:r>
              <a:rPr lang="ru-RU" dirty="0" err="1">
                <a:solidFill>
                  <a:srgbClr val="FF9900"/>
                </a:solidFill>
              </a:rPr>
              <a:t>Ступников</a:t>
            </a:r>
            <a:endParaRPr lang="ru-RU" dirty="0">
              <a:solidFill>
                <a:srgbClr val="FF9900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VK </a:t>
            </a:r>
            <a:r>
              <a:rPr lang="ru-RU" dirty="0">
                <a:solidFill>
                  <a:schemeClr val="tx1"/>
                </a:solidFill>
              </a:rPr>
              <a:t>Руководитель отдела разработки</a:t>
            </a:r>
          </a:p>
          <a:p>
            <a:endParaRPr lang="en-US" sz="1100" dirty="0"/>
          </a:p>
          <a:p>
            <a:r>
              <a:rPr lang="ru-RU" sz="1100" dirty="0"/>
              <a:t>10+ лет опыта промышленной разработки, в том числе создания и поддержания веб-приложений, инфраструктурных решений, высоконагруженных систем, </a:t>
            </a:r>
            <a:r>
              <a:rPr lang="en-US" sz="1100" dirty="0"/>
              <a:t>data pipeline'</a:t>
            </a:r>
            <a:r>
              <a:rPr lang="ru-RU" sz="1100" dirty="0" err="1"/>
              <a:t>ов</a:t>
            </a:r>
            <a:r>
              <a:rPr lang="ru-RU" sz="1100" dirty="0"/>
              <a:t> и аналитических систем. </a:t>
            </a:r>
          </a:p>
          <a:p>
            <a:endParaRPr lang="ru-RU" sz="1100" dirty="0"/>
          </a:p>
          <a:p>
            <a:r>
              <a:rPr lang="ru-RU" sz="1100" dirty="0"/>
              <a:t>3 года научной разработки для крупных государственных заказчиков с контрактами по тематике анализа больших объемов данных. Опыт программирования на </a:t>
            </a:r>
            <a:r>
              <a:rPr lang="en-US" sz="1100" dirty="0"/>
              <a:t>Python, Go, Lua, C, JavaScript, Perl.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10ACE-14A6-7F4D-B9F9-E8A2DC55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5" b="16765"/>
          <a:stretch/>
        </p:blipFill>
        <p:spPr>
          <a:xfrm>
            <a:off x="838200" y="1657350"/>
            <a:ext cx="2363240" cy="235624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9" y="1195199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72360" y="1441958"/>
            <a:ext cx="1729105" cy="55720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ru-RU" sz="1600" b="1" dirty="0">
                <a:solidFill>
                  <a:srgbClr val="FF9900"/>
                </a:solidFill>
                <a:latin typeface="Trebuchet MS"/>
                <a:cs typeface="Trebuchet MS"/>
              </a:rPr>
              <a:t>Стурейко Игорь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00" spc="-20" dirty="0">
                <a:latin typeface="Trebuchet MS"/>
                <a:cs typeface="Trebuchet MS"/>
              </a:rPr>
              <a:t>DataScientist,</a:t>
            </a:r>
            <a:r>
              <a:rPr sz="1100" spc="15" dirty="0">
                <a:latin typeface="Trebuchet MS"/>
                <a:cs typeface="Trebuchet MS"/>
              </a:rPr>
              <a:t> </a:t>
            </a:r>
            <a:r>
              <a:rPr lang="en-US" sz="1100" spc="-10" dirty="0" err="1">
                <a:latin typeface="Trebuchet MS"/>
                <a:cs typeface="Trebuchet MS"/>
              </a:rPr>
              <a:t>ML</a:t>
            </a:r>
            <a:r>
              <a:rPr sz="1100" spc="-10" dirty="0" err="1">
                <a:latin typeface="Trebuchet MS"/>
                <a:cs typeface="Trebuchet MS"/>
              </a:rPr>
              <a:t>Engineer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5690" y="1160852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EBD758-DB24-B04C-AC35-960EA01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4" b="13044"/>
          <a:stretch/>
        </p:blipFill>
        <p:spPr>
          <a:xfrm>
            <a:off x="793113" y="1281878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60CD9-A42E-E841-8D0D-69D54EF2A1EC}"/>
              </a:ext>
            </a:extLst>
          </p:cNvPr>
          <p:cNvSpPr txBox="1"/>
          <p:nvPr/>
        </p:nvSpPr>
        <p:spPr>
          <a:xfrm>
            <a:off x="5372360" y="2690085"/>
            <a:ext cx="1981953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Евгений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Ревняков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90203-D6CF-5948-8841-B5F7CF2C209E}"/>
              </a:ext>
            </a:extLst>
          </p:cNvPr>
          <p:cNvSpPr txBox="1"/>
          <p:nvPr/>
        </p:nvSpPr>
        <p:spPr>
          <a:xfrm>
            <a:off x="5372359" y="4019550"/>
            <a:ext cx="2009846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Сурен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Хоренян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Senior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E3B50-745F-844A-B329-1D752B428F62}"/>
              </a:ext>
            </a:extLst>
          </p:cNvPr>
          <p:cNvSpPr txBox="1"/>
          <p:nvPr/>
        </p:nvSpPr>
        <p:spPr>
          <a:xfrm>
            <a:off x="1676400" y="4069706"/>
            <a:ext cx="2225930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Дмитрий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Панкрашов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Middle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BE2F9-EA50-7C4F-B214-C22F7BC1D77C}"/>
              </a:ext>
            </a:extLst>
          </p:cNvPr>
          <p:cNvSpPr txBox="1"/>
          <p:nvPr/>
        </p:nvSpPr>
        <p:spPr>
          <a:xfrm>
            <a:off x="1676400" y="2711934"/>
            <a:ext cx="1798569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Андрей Кравчук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FF9C8-BACA-1B4F-BDA3-D7B79F0BFA2F}"/>
              </a:ext>
            </a:extLst>
          </p:cNvPr>
          <p:cNvSpPr txBox="1"/>
          <p:nvPr/>
        </p:nvSpPr>
        <p:spPr>
          <a:xfrm>
            <a:off x="1676400" y="1429970"/>
            <a:ext cx="1864293" cy="50783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Валентин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Шилин</a:t>
            </a:r>
            <a:endParaRPr lang="ru-RU"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100" spc="90" dirty="0">
                <a:latin typeface="Trebuchet MS"/>
                <a:cs typeface="Trebuchet MS"/>
              </a:rPr>
              <a:t>Старший программист</a:t>
            </a:r>
            <a:endParaRPr lang="en-US" sz="1100" dirty="0">
              <a:latin typeface="Trebuchet MS"/>
              <a:cs typeface="Trebuchet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953487-C68B-7249-8BC8-6C30D4D1E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25829"/>
          <a:stretch/>
        </p:blipFill>
        <p:spPr>
          <a:xfrm>
            <a:off x="793114" y="2556000"/>
            <a:ext cx="794351" cy="792000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3BC42-6662-6F45-B6B6-C103C29D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93113" y="38971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452CD6-F51F-AD4B-B116-B2398FD1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b="8249"/>
          <a:stretch/>
        </p:blipFill>
        <p:spPr>
          <a:xfrm>
            <a:off x="7428928" y="128187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55C9AE-D762-5E48-98DF-752977846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/>
        </p:blipFill>
        <p:spPr>
          <a:xfrm>
            <a:off x="7428928" y="25379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157535-7547-2241-9878-0E27F0F36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428928" y="389262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 err="1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lang="en-US" sz="4600" spc="125" dirty="0">
                <a:solidFill>
                  <a:srgbClr val="FFFFFF"/>
                </a:solidFill>
              </a:rPr>
              <a:t>Python pro</a:t>
            </a:r>
            <a:endParaRPr sz="4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4CF890-FC54-F94E-88C6-2EDBD6D3882E}"/>
              </a:ext>
            </a:extLst>
          </p:cNvPr>
          <p:cNvSpPr/>
          <p:nvPr/>
        </p:nvSpPr>
        <p:spPr>
          <a:xfrm>
            <a:off x="3149170" y="425678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Курсовой проект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934" y="4378253"/>
            <a:ext cx="419929" cy="3960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72CAB1-959B-9E48-B708-13810706A4A1}"/>
              </a:ext>
            </a:extLst>
          </p:cNvPr>
          <p:cNvSpPr/>
          <p:nvPr/>
        </p:nvSpPr>
        <p:spPr>
          <a:xfrm>
            <a:off x="3149170" y="121722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047" y="1302181"/>
            <a:ext cx="419929" cy="396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F6266CD-2A78-8343-89E7-5E265A319FF9}"/>
              </a:ext>
            </a:extLst>
          </p:cNvPr>
          <p:cNvSpPr/>
          <p:nvPr/>
        </p:nvSpPr>
        <p:spPr>
          <a:xfrm>
            <a:off x="5410200" y="2005836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1813" y="2090793"/>
            <a:ext cx="419929" cy="3960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D6B1384-61B9-F641-AD69-BAD4A53963E5}"/>
              </a:ext>
            </a:extLst>
          </p:cNvPr>
          <p:cNvSpPr/>
          <p:nvPr/>
        </p:nvSpPr>
        <p:spPr>
          <a:xfrm>
            <a:off x="710176" y="2462879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140" y="2547836"/>
            <a:ext cx="419929" cy="3960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8D827AB-9422-6149-973B-97DCC2445CF0}"/>
              </a:ext>
            </a:extLst>
          </p:cNvPr>
          <p:cNvSpPr/>
          <p:nvPr/>
        </p:nvSpPr>
        <p:spPr>
          <a:xfrm>
            <a:off x="5392366" y="313131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3467" y="3217286"/>
            <a:ext cx="419929" cy="395999"/>
          </a:xfrm>
          <a:prstGeom prst="rect">
            <a:avLst/>
          </a:prstGeom>
        </p:spPr>
      </p:pic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2D0FFD8-67EC-E04B-9E56-7C9E400AD348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6172795" y="1500181"/>
            <a:ext cx="749218" cy="5056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0D73D5F-6007-DF49-B18C-61F0A55B33FD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rot="10800000" flipV="1">
            <a:off x="3733802" y="2288792"/>
            <a:ext cx="1676399" cy="4570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53249B4-5C8F-CD4C-8FAA-C1EDD6D52562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3614440" y="1636341"/>
            <a:ext cx="385474" cy="317037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0ABD08F-268D-7A45-8295-BABF6E8BF510}"/>
              </a:ext>
            </a:extLst>
          </p:cNvPr>
          <p:cNvCxnSpPr>
            <a:stCxn id="40" idx="2"/>
            <a:endCxn id="35" idx="3"/>
          </p:cNvCxnSpPr>
          <p:nvPr/>
        </p:nvCxnSpPr>
        <p:spPr>
          <a:xfrm rot="5400000">
            <a:off x="6117229" y="3752790"/>
            <a:ext cx="842517" cy="73138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05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>
            <a:spLocks noChangeAspect="1"/>
          </p:cNvSpPr>
          <p:nvPr/>
        </p:nvSpPr>
        <p:spPr>
          <a:xfrm>
            <a:off x="2879550" y="1733549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Структура проекта, управление зависимостями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>
            <a:spLocks noChangeAspect="1"/>
          </p:cNvSpPr>
          <p:nvPr/>
        </p:nvSpPr>
        <p:spPr>
          <a:xfrm>
            <a:off x="2879550" y="2173732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Дистрибуция кода и развертывание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>
            <a:spLocks noChangeAspect="1"/>
          </p:cNvSpPr>
          <p:nvPr/>
        </p:nvSpPr>
        <p:spPr>
          <a:xfrm>
            <a:off x="2879550" y="2613914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Аннотации типов: уровень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nightmare!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>
            <a:spLocks noChangeAspect="1"/>
          </p:cNvSpPr>
          <p:nvPr/>
        </p:nvSpPr>
        <p:spPr>
          <a:xfrm>
            <a:off x="2879550" y="3054096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байткод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его исполнение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>
            <a:spLocks noChangeAspect="1"/>
          </p:cNvSpPr>
          <p:nvPr/>
        </p:nvSpPr>
        <p:spPr>
          <a:xfrm>
            <a:off x="2875664" y="4374642"/>
            <a:ext cx="5976000" cy="377232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>
            <a:spLocks noChangeAspect="1"/>
          </p:cNvSpPr>
          <p:nvPr/>
        </p:nvSpPr>
        <p:spPr>
          <a:xfrm>
            <a:off x="2879550" y="3494278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устройство основных типов, управление памятью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GIL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068" y="1373682"/>
            <a:ext cx="308501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0976" y="1593774"/>
            <a:ext cx="74868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0885" y="1813865"/>
            <a:ext cx="118886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0794" y="2033956"/>
            <a:ext cx="162904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703" y="2254047"/>
            <a:ext cx="206923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>
            <a:spLocks noChangeAspect="1"/>
          </p:cNvSpPr>
          <p:nvPr/>
        </p:nvSpPr>
        <p:spPr>
          <a:xfrm>
            <a:off x="2879550" y="3934460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OOP.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Объектная модель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612" y="2474138"/>
            <a:ext cx="250941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30</a:t>
            </a:r>
            <a:r>
              <a:rPr lang="en-US" sz="1400" dirty="0">
                <a:latin typeface="+mn-lt"/>
              </a:rPr>
              <a:t>.07 -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09.08 -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13.08 -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18.08 -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.08 -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96270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ООП: Дескрипторы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метапрограммирование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0289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pytest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писать тесты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84307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(анти)паттерны и инструменты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28325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абстракции, модульность,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SOLID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60380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Дизайн и архитектура: паттерны проектирования</a:t>
            </a: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72343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domain driven design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216746" y="1488004"/>
            <a:ext cx="53714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96655" y="1708095"/>
            <a:ext cx="97732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76564" y="1928186"/>
            <a:ext cx="141750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56473" y="2148277"/>
            <a:ext cx="185769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336382" y="2368368"/>
            <a:ext cx="229787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16361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event driven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архитектура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116291" y="2588459"/>
            <a:ext cx="273805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196215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23.08 -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3967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285396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30.08 -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287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03.09 -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37218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06.09 -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48283" y="41558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.09 -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733550"/>
            <a:ext cx="5976000" cy="1886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7C325B2-45EA-9346-9ACF-35888DEF09B7}"/>
              </a:ext>
            </a:extLst>
          </p:cNvPr>
          <p:cNvCxnSpPr>
            <a:cxnSpLocks/>
            <a:stCxn id="36" idx="2"/>
            <a:endCxn id="42" idx="1"/>
          </p:cNvCxnSpPr>
          <p:nvPr/>
        </p:nvCxnSpPr>
        <p:spPr>
          <a:xfrm rot="16200000" flipH="1">
            <a:off x="894257" y="2810493"/>
            <a:ext cx="3178236" cy="784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953255-8F69-054C-BBA3-DE5C9EEF8B7B}"/>
              </a:ext>
            </a:extLst>
          </p:cNvPr>
          <p:cNvSpPr txBox="1"/>
          <p:nvPr/>
        </p:nvSpPr>
        <p:spPr>
          <a:xfrm>
            <a:off x="1342274" y="460966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12.09 -</a:t>
            </a:r>
          </a:p>
        </p:txBody>
      </p:sp>
    </p:spTree>
    <p:extLst>
      <p:ext uri="{BB962C8B-B14F-4D97-AF65-F5344CB8AC3E}">
        <p14:creationId xmlns:p14="http://schemas.microsoft.com/office/powerpoint/2010/main" val="40663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Python pro</a:t>
            </a:r>
            <a:br>
              <a:rPr lang="en-US" sz="3200" dirty="0"/>
            </a:br>
            <a:r>
              <a:rPr lang="en-US" sz="2400" dirty="0" err="1"/>
              <a:t>AirFlow</a:t>
            </a:r>
            <a:r>
              <a:rPr lang="en-US" sz="2400" dirty="0"/>
              <a:t> – </a:t>
            </a:r>
            <a:r>
              <a:rPr lang="ru-RU" sz="2400" dirty="0"/>
              <a:t>Оркестрация задач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2789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Сетевое взаимодействие и архитектура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web-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серверов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Создание динамических страниц: от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CGI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до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ASGI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MVC/MVT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фреймворки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на примере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Django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ORM: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хорошее, плохое и злое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Работа с БД: транзакции, репликация,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шардирование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и даже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NoSQL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что такое настоящий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создавать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RESTful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приложения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19.09 -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20.09 -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24.09 -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01.10 -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11.10 -</a:t>
            </a: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3CDB073E-70E6-344C-A764-844FD6A80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взаимодействие с БД и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SQLAlchemy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Аутентификация и авторизация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(g)RPC,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GraphQL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Безопасность: обзор распространенных проблем, уязвимостей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15.10 -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18.10 -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22.10 -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25.10 -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29.10 -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28" name="object 40">
            <a:extLst>
              <a:ext uri="{FF2B5EF4-FFF2-40B4-BE49-F238E27FC236}">
                <a16:creationId xmlns:a16="http://schemas.microsoft.com/office/drawing/2014/main" id="{9E6F66BF-044B-9343-BB25-B6DB34A01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6866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object 26">
            <a:extLst>
              <a:ext uri="{FF2B5EF4-FFF2-40B4-BE49-F238E27FC236}">
                <a16:creationId xmlns:a16="http://schemas.microsoft.com/office/drawing/2014/main" id="{8E3E1C60-EA0D-DB41-A568-B35036F0C7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5838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05204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Высокопроизводительные вычисления с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NumPy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922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Исследовательский анализ данных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 Pandas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9324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работы с данными: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matplotlib, seaborn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3725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Оркестрация задач: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jenkins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luigi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airflow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8127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Нейронки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PyTorch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TensorFlow,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HuggingFace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LLM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172080" y="1532670"/>
            <a:ext cx="62647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51989" y="1752761"/>
            <a:ext cx="10666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31898" y="1972852"/>
            <a:ext cx="15068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11807" y="2192943"/>
            <a:ext cx="19470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291716" y="2413034"/>
            <a:ext cx="23872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2529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Big data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экосистемы: хранение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обработка, обучение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inference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071625" y="2633125"/>
            <a:ext cx="28273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20514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01.11 -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48612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05.11 -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9432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08.11 -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3772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12.11 -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8112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15.11 -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42451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19.11 -</a:t>
            </a:r>
          </a:p>
        </p:txBody>
      </p:sp>
      <p:pic>
        <p:nvPicPr>
          <p:cNvPr id="26" name="object 29">
            <a:extLst>
              <a:ext uri="{FF2B5EF4-FFF2-40B4-BE49-F238E27FC236}">
                <a16:creationId xmlns:a16="http://schemas.microsoft.com/office/drawing/2014/main" id="{F121FA17-26F7-444D-B8A8-3CEF4BB8E5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4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5356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Профилирование производительности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многопоточное программирование и синхронизация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процессы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межпроцессное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взаимодействие (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IPC)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расширения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Pypy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FFI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происхождение и 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9.</a:t>
            </a:r>
            <a:r>
              <a:rPr lang="ru-RU" sz="1400" dirty="0">
                <a:latin typeface="+mn-lt"/>
              </a:rPr>
              <a:t>11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03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06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13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pic>
        <p:nvPicPr>
          <p:cNvPr id="26" name="object 28">
            <a:extLst>
              <a:ext uri="{FF2B5EF4-FFF2-40B4-BE49-F238E27FC236}">
                <a16:creationId xmlns:a16="http://schemas.microsoft.com/office/drawing/2014/main" id="{E8DEBDC0-DB72-8844-85CF-D31325D8A3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event loop,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async/await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и лучшие практики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зачем он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разработчику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горутины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планировщик, конкурентная обработка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Обзор новинок и изменений из свежих версий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20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24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14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2" name="object 28">
            <a:extLst>
              <a:ext uri="{FF2B5EF4-FFF2-40B4-BE49-F238E27FC236}">
                <a16:creationId xmlns:a16="http://schemas.microsoft.com/office/drawing/2014/main" id="{8B9AA07D-1D57-9044-A65E-B5466D8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87095DC3-706F-8142-BA77-4E7EC6A4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95944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37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>
                <a:solidFill>
                  <a:srgbClr val="1F1F1F"/>
                </a:solidFill>
                <a:latin typeface="Calibri"/>
                <a:cs typeface="Calibri"/>
              </a:rPr>
              <a:t>5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5BA47D2D-67B2-2743-8B6C-9AF878940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15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Оркестрация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AirFlow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DAGs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AirFlow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providers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Getting started with Airflow: how to master your workflow">
            <a:extLst>
              <a:ext uri="{FF2B5EF4-FFF2-40B4-BE49-F238E27FC236}">
                <a16:creationId xmlns:a16="http://schemas.microsoft.com/office/drawing/2014/main" id="{A13833BC-2BE9-6F44-B47A-38714297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833"/>
          <a:stretch/>
        </p:blipFill>
        <p:spPr bwMode="auto">
          <a:xfrm>
            <a:off x="5791200" y="1265548"/>
            <a:ext cx="2590800" cy="3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1848</Words>
  <Application>Microsoft Macintosh PowerPoint</Application>
  <PresentationFormat>On-screen Show (16:9)</PresentationFormat>
  <Paragraphs>378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Times New Roman</vt:lpstr>
      <vt:lpstr>Trebuchet MS</vt:lpstr>
      <vt:lpstr>Office Theme</vt:lpstr>
      <vt:lpstr>Python Pro AirFlow – оркестрация задач</vt:lpstr>
      <vt:lpstr>PowerPoint Presentation</vt:lpstr>
      <vt:lpstr>Python pro AirFlow – Оркестрация задач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Оркестрация задач</vt:lpstr>
      <vt:lpstr>Оркестрация - cron</vt:lpstr>
      <vt:lpstr>Оркестрация в 2024</vt:lpstr>
      <vt:lpstr>Luigi</vt:lpstr>
      <vt:lpstr>OOZIE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Python pro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23</cp:revision>
  <dcterms:created xsi:type="dcterms:W3CDTF">2024-07-23T07:20:56Z</dcterms:created>
  <dcterms:modified xsi:type="dcterms:W3CDTF">2024-07-25T16:17:50Z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